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DDFF"/>
    <a:srgbClr val="ADC3F2"/>
    <a:srgbClr val="F7AD09"/>
    <a:srgbClr val="FF53E6"/>
    <a:srgbClr val="DF9ABD"/>
    <a:srgbClr val="9F94E0"/>
    <a:srgbClr val="FDDDC8"/>
    <a:srgbClr val="DD9ED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3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149C-96C5-495C-B127-7ED1F3D6C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122363"/>
            <a:ext cx="11172825" cy="2387600"/>
          </a:xfrm>
          <a:effectLst>
            <a:outerShdw blurRad="177800" dist="152400" dir="2700000" algn="tl" rotWithShape="0">
              <a:prstClr val="black">
                <a:alpha val="80000"/>
              </a:prstClr>
            </a:outerShdw>
          </a:effectLst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  <a:effectLst/>
                <a:latin typeface="Maiandra DmBd GD" panose="020F08020202080304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4CE91-FD29-49CD-8A00-7DC4D3429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152400" dist="152400" dir="2700000" algn="tl" rotWithShape="0">
                    <a:prstClr val="black">
                      <a:alpha val="80000"/>
                    </a:prstClr>
                  </a:outerShdw>
                </a:effectLst>
                <a:latin typeface="Maiandra DmBd GD" panose="020F08020202080304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46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2142-E219-41C2-BB6D-CC16509D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023F4-8A60-4BE2-A836-B732F5D50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04745-7D8F-414C-A4C6-A00D3725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8B203-2124-4D8A-B53E-8327929D43C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B0E23-7ECF-4628-B78F-A8DF7190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7CDF8-D397-4E8D-87C0-D33524C7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04B909-86BC-4C74-A064-6B2E7B73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C7B9A-EA71-42D3-892F-E6C59ABE3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7E623-F6CA-43DF-B764-E230DAA2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2DDFD-5B4F-4AC4-A439-C01C49E2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8B203-2124-4D8A-B53E-8327929D43C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00B9C-D5C6-4F27-B860-EAFA8E75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A4664-BBCD-4E8C-9F2C-0E1B173B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04B909-86BC-4C74-A064-6B2E7B73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088D-B2DE-4C01-854B-4F8C5ECC2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E840-67E2-4FA5-9AD4-09898B51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6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58E4-CDB7-4C66-A7F8-455F1CDB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790D8-FA55-4454-AD58-1C610772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C0579-8F5A-49CB-AABB-279EF9B6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8B203-2124-4D8A-B53E-8327929D43C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ADE46-E021-4E43-837F-66AD0873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C03C8-672C-4F29-A287-23621757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04B909-86BC-4C74-A064-6B2E7B73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D2CD-9B86-4FCC-80D1-87EA0986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A77AD-9C1A-4EB8-9B81-62792E90C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825624"/>
            <a:ext cx="56102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8E99E-EA8E-40BF-B3AF-D09452F41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38800" cy="486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5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F5EE-8DB4-40F9-9849-B107DF6F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97A8A-E472-47E0-AD0F-AD02133D7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82D81-510B-4C5B-9235-4DDAA1C70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0E21E-A3AD-4C65-9C6E-B9E041B29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34944-E3B1-4169-A9DD-066B9CE0C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8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FD35-01F2-4753-A3B3-A266B6BE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15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0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9D93-3AEC-4FAF-B3E1-7B3BD1FE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1E8FD-40E5-477A-BE71-9CF447334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47BDC-FF36-4A9B-BA4D-3A281A1B7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8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1A60-4C35-4CB9-B4A8-8AA12DD0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45454-3CF5-4FEA-B24F-82EC91DE2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6456-DFE9-4691-BE6B-6DB4C656C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919FA-E8B7-463B-AB6E-FD3213C1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65125"/>
            <a:ext cx="11401425" cy="1325563"/>
          </a:xfrm>
          <a:prstGeom prst="rect">
            <a:avLst/>
          </a:prstGeom>
          <a:effectLst>
            <a:outerShdw blurRad="177800" dist="1524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9E3C7-046E-4D96-8920-23AD71C9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575" y="1825625"/>
            <a:ext cx="11401425" cy="481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77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Maiandra Blk GD" panose="020F09020202080304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400" kern="1200">
          <a:solidFill>
            <a:schemeClr val="bg1"/>
          </a:solidFill>
          <a:effectLst>
            <a:outerShdw blurRad="152400" dist="152400" dir="2700000" algn="tl" rotWithShape="0">
              <a:prstClr val="black">
                <a:alpha val="90000"/>
              </a:prstClr>
            </a:outerShdw>
          </a:effectLst>
          <a:latin typeface="Maiandra DmBd GD" panose="020F08020202080304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bg1"/>
          </a:solidFill>
          <a:effectLst>
            <a:outerShdw blurRad="152400" dist="152400" dir="2700000" algn="tl" rotWithShape="0">
              <a:prstClr val="black">
                <a:alpha val="90000"/>
              </a:prstClr>
            </a:outerShdw>
          </a:effectLst>
          <a:latin typeface="Maiandra DmBd GD" panose="020F08020202080304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chemeClr val="bg1"/>
          </a:solidFill>
          <a:effectLst>
            <a:outerShdw blurRad="152400" dist="152400" dir="2700000" algn="tl" rotWithShape="0">
              <a:prstClr val="black">
                <a:alpha val="90000"/>
              </a:prstClr>
            </a:outerShdw>
          </a:effectLst>
          <a:latin typeface="Maiandra DmBd GD" panose="020F08020202080304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152400" dist="152400" dir="2700000" algn="tl" rotWithShape="0">
              <a:prstClr val="black">
                <a:alpha val="90000"/>
              </a:prstClr>
            </a:outerShdw>
          </a:effectLst>
          <a:latin typeface="Maiandra DmBd GD" panose="020F08020202080304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152400" dist="152400" dir="2700000" algn="tl" rotWithShape="0">
              <a:prstClr val="black">
                <a:alpha val="90000"/>
              </a:prstClr>
            </a:outerShdw>
          </a:effectLst>
          <a:latin typeface="Maiandra DmBd GD" panose="020F08020202080304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240D-C64D-41D9-BEE2-5B88B19F2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674688"/>
            <a:ext cx="11172825" cy="2387600"/>
          </a:xfrm>
          <a:effectLst>
            <a:outerShdw blurRad="177800" dist="1524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n-US" sz="7200" dirty="0"/>
              <a:t>A beginners guide to ACT process measures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DDAAD-976F-4075-8020-C604EB7A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4363"/>
            <a:ext cx="9144000" cy="1655762"/>
          </a:xfrm>
        </p:spPr>
        <p:txBody>
          <a:bodyPr/>
          <a:lstStyle/>
          <a:p>
            <a:r>
              <a:rPr lang="en-US" dirty="0">
                <a:effectLst>
                  <a:outerShdw blurRad="152400" dist="152400" dir="2700000" algn="tl" rotWithShape="0">
                    <a:prstClr val="black"/>
                  </a:outerShdw>
                </a:effectLst>
              </a:rPr>
              <a:t>Ron Rogge</a:t>
            </a:r>
          </a:p>
          <a:p>
            <a:r>
              <a:rPr lang="en-US" dirty="0">
                <a:effectLst>
                  <a:outerShdw blurRad="152400" dist="152400" dir="2700000" algn="tl" rotWithShape="0">
                    <a:prstClr val="black"/>
                  </a:outerShdw>
                </a:effectLst>
              </a:rPr>
              <a:t>Jenn Daks, Brooke Dubler, Katie Saint</a:t>
            </a:r>
          </a:p>
        </p:txBody>
      </p:sp>
    </p:spTree>
    <p:extLst>
      <p:ext uri="{BB962C8B-B14F-4D97-AF65-F5344CB8AC3E}">
        <p14:creationId xmlns:p14="http://schemas.microsoft.com/office/powerpoint/2010/main" val="10936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51B8C8-2482-45BA-A23F-427864090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73086"/>
            <a:ext cx="11945258" cy="67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9828-2089-4A56-951F-F90ED9A4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C382-E920-41C6-AB15-A40FD216F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MPFI…</a:t>
            </a:r>
          </a:p>
          <a:p>
            <a:pPr lvl="1"/>
            <a:r>
              <a:rPr lang="en-US" dirty="0"/>
              <a:t>comprehensive</a:t>
            </a:r>
          </a:p>
          <a:p>
            <a:pPr lvl="1"/>
            <a:r>
              <a:rPr lang="en-US" dirty="0"/>
              <a:t>flexibility</a:t>
            </a:r>
          </a:p>
          <a:p>
            <a:pPr lvl="1"/>
            <a:r>
              <a:rPr lang="en-US" dirty="0"/>
              <a:t>unique patterns</a:t>
            </a:r>
          </a:p>
          <a:p>
            <a:pPr lvl="1"/>
            <a:endParaRPr lang="en-US" dirty="0"/>
          </a:p>
          <a:p>
            <a:pPr lvl="1"/>
            <a:r>
              <a:rPr lang="en-US" sz="7200" dirty="0">
                <a:ln w="34925">
                  <a:solidFill>
                    <a:srgbClr val="FF00FF"/>
                  </a:solidFill>
                </a:ln>
              </a:rPr>
              <a:t>60 items?!?</a:t>
            </a:r>
            <a:endParaRPr lang="en-US" sz="5400" dirty="0">
              <a:ln w="34925">
                <a:solidFill>
                  <a:srgbClr val="FF00FF"/>
                </a:solidFill>
              </a:ln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45CB-AD05-4B91-8693-A64ABC54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MindFlex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9B67-F2F8-4FB8-B7C9-55E5BE7E0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	</a:t>
            </a:r>
          </a:p>
          <a:p>
            <a:r>
              <a:rPr lang="en-US" dirty="0"/>
              <a:t>Free!!!</a:t>
            </a:r>
          </a:p>
          <a:p>
            <a:r>
              <a:rPr lang="en-US" dirty="0"/>
              <a:t>15-20 min</a:t>
            </a:r>
          </a:p>
          <a:p>
            <a:pPr lvl="1"/>
            <a:r>
              <a:rPr lang="en-US" dirty="0"/>
              <a:t>scored</a:t>
            </a:r>
          </a:p>
          <a:p>
            <a:pPr lvl="1"/>
            <a:r>
              <a:rPr lang="en-US" dirty="0"/>
              <a:t>normed</a:t>
            </a:r>
          </a:p>
          <a:p>
            <a:pPr lvl="1"/>
            <a:r>
              <a:rPr lang="en-US" dirty="0"/>
              <a:t>graphed </a:t>
            </a:r>
            <a:r>
              <a:rPr lang="en-US" dirty="0">
                <a:sym typeface="Wingdings" panose="05000000000000000000" pitchFamily="2" charset="2"/>
              </a:rPr>
              <a:t> profile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C3631-9823-454F-8387-E1D847872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6" t="1795" r="3416" b="2666"/>
          <a:stretch/>
        </p:blipFill>
        <p:spPr>
          <a:xfrm>
            <a:off x="8476891" y="2137524"/>
            <a:ext cx="3467819" cy="450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2BC1-2E79-426D-89C8-2B161C8C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DA75-A69B-4F87-94D4-1E772B753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AAQ-II, CompACT, OESQ, MPFI</a:t>
            </a:r>
          </a:p>
          <a:p>
            <a:pPr lvl="1"/>
            <a:endParaRPr lang="en-US" dirty="0"/>
          </a:p>
          <a:p>
            <a:r>
              <a:rPr lang="en-US" dirty="0"/>
              <a:t>Functioning</a:t>
            </a:r>
          </a:p>
          <a:p>
            <a:pPr lvl="1"/>
            <a:r>
              <a:rPr lang="en-US" dirty="0" err="1"/>
              <a:t>Depr</a:t>
            </a:r>
            <a:r>
              <a:rPr lang="en-US" dirty="0"/>
              <a:t> &amp; </a:t>
            </a:r>
            <a:r>
              <a:rPr lang="en-US" dirty="0" err="1"/>
              <a:t>Anx</a:t>
            </a:r>
            <a:endParaRPr lang="en-US" dirty="0"/>
          </a:p>
          <a:p>
            <a:pPr lvl="1"/>
            <a:r>
              <a:rPr lang="en-US" dirty="0"/>
              <a:t>Wellbeing</a:t>
            </a:r>
          </a:p>
        </p:txBody>
      </p:sp>
    </p:spTree>
    <p:extLst>
      <p:ext uri="{BB962C8B-B14F-4D97-AF65-F5344CB8AC3E}">
        <p14:creationId xmlns:p14="http://schemas.microsoft.com/office/powerpoint/2010/main" val="30572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5117-294E-4624-A12B-ED4A55B7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3979-1763-4FDD-9D11-B5CDDFE6D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Female</a:t>
            </a:r>
          </a:p>
          <a:p>
            <a:r>
              <a:rPr lang="en-US" dirty="0"/>
              <a:t>Late 20’s</a:t>
            </a:r>
          </a:p>
          <a:p>
            <a:r>
              <a:rPr lang="en-US" dirty="0"/>
              <a:t>Trauma</a:t>
            </a:r>
          </a:p>
          <a:p>
            <a:r>
              <a:rPr lang="en-US" dirty="0"/>
              <a:t>Depression</a:t>
            </a:r>
          </a:p>
          <a:p>
            <a:r>
              <a:rPr lang="en-US" dirty="0">
                <a:sym typeface="Wingdings" panose="05000000000000000000" pitchFamily="2" charset="2"/>
              </a:rPr>
              <a:t> 4 week, 8hr ACT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2DF1-8E61-419B-872F-890B6F75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AAQ-II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695D1-9E63-4BD6-9A9F-5E07A556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Scored</a:t>
            </a:r>
          </a:p>
          <a:p>
            <a:r>
              <a:rPr lang="en-US" dirty="0"/>
              <a:t>Normed</a:t>
            </a:r>
          </a:p>
          <a:p>
            <a:endParaRPr lang="en-US" dirty="0"/>
          </a:p>
          <a:p>
            <a:r>
              <a:rPr lang="en-US" dirty="0"/>
              <a:t>T-scores</a:t>
            </a:r>
          </a:p>
          <a:p>
            <a:pPr lvl="1"/>
            <a:r>
              <a:rPr lang="en-US" dirty="0"/>
              <a:t>M = 50</a:t>
            </a:r>
          </a:p>
          <a:p>
            <a:pPr lvl="1"/>
            <a:r>
              <a:rPr lang="en-US" dirty="0"/>
              <a:t>SD = 10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D8E78-945A-4225-97E9-AF8D0418F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937" y="0"/>
            <a:ext cx="1636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8419-3482-4D41-993D-A61FF6CC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1A8660-91F6-488C-BEC9-9487CF3DD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sig change </a:t>
            </a:r>
          </a:p>
          <a:p>
            <a:pPr lvl="1"/>
            <a:r>
              <a:rPr lang="en-US" dirty="0"/>
              <a:t>Valued action</a:t>
            </a:r>
          </a:p>
          <a:p>
            <a:pPr lvl="1"/>
            <a:r>
              <a:rPr lang="en-US" dirty="0"/>
              <a:t>Lack of Open-Exp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Behv</a:t>
            </a:r>
            <a:r>
              <a:rPr lang="en-US" dirty="0"/>
              <a:t>-aware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C4587-8249-4293-9AF9-11168B420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748" y="0"/>
            <a:ext cx="2518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11C4-F0BA-42D4-A753-FA1B3396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B01D2-E9AC-4F45-900D-C237FE914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change</a:t>
            </a:r>
          </a:p>
          <a:p>
            <a:pPr lvl="1"/>
            <a:r>
              <a:rPr lang="en-US" dirty="0"/>
              <a:t>Flex</a:t>
            </a:r>
          </a:p>
          <a:p>
            <a:pPr lvl="1"/>
            <a:r>
              <a:rPr lang="en-US" dirty="0"/>
              <a:t>Wellbeing</a:t>
            </a:r>
          </a:p>
          <a:p>
            <a:pPr lvl="2"/>
            <a:endParaRPr lang="en-US" dirty="0"/>
          </a:p>
          <a:p>
            <a:r>
              <a:rPr lang="en-US" dirty="0"/>
              <a:t>Sig drops</a:t>
            </a:r>
          </a:p>
          <a:p>
            <a:pPr lvl="1"/>
            <a:r>
              <a:rPr lang="en-US" dirty="0"/>
              <a:t>INFLEX</a:t>
            </a:r>
          </a:p>
          <a:p>
            <a:pPr lvl="1"/>
            <a:r>
              <a:rPr lang="en-US" dirty="0"/>
              <a:t>Self-as-content</a:t>
            </a:r>
          </a:p>
          <a:p>
            <a:pPr lvl="1"/>
            <a:r>
              <a:rPr lang="en-US" dirty="0"/>
              <a:t>Lack C-w-values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5D349-9644-4A9C-AB74-AA0265191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432" y="1438"/>
            <a:ext cx="5886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11C4-F0BA-42D4-A753-FA1B3396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B01D2-E9AC-4F45-900D-C237FE914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change</a:t>
            </a:r>
          </a:p>
          <a:p>
            <a:pPr lvl="1"/>
            <a:r>
              <a:rPr lang="en-US" dirty="0"/>
              <a:t>Flex</a:t>
            </a:r>
          </a:p>
          <a:p>
            <a:pPr lvl="1"/>
            <a:r>
              <a:rPr lang="en-US" dirty="0"/>
              <a:t>Wellbeing</a:t>
            </a:r>
          </a:p>
          <a:p>
            <a:pPr lvl="2"/>
            <a:endParaRPr lang="en-US" dirty="0"/>
          </a:p>
          <a:p>
            <a:r>
              <a:rPr lang="en-US" dirty="0"/>
              <a:t>Sig drops</a:t>
            </a:r>
          </a:p>
          <a:p>
            <a:pPr lvl="1"/>
            <a:r>
              <a:rPr lang="en-US" dirty="0"/>
              <a:t>INFLEX</a:t>
            </a:r>
          </a:p>
          <a:p>
            <a:pPr lvl="1"/>
            <a:r>
              <a:rPr lang="en-US" dirty="0"/>
              <a:t>Self-as-content</a:t>
            </a:r>
          </a:p>
          <a:p>
            <a:pPr lvl="1"/>
            <a:r>
              <a:rPr lang="en-US" dirty="0"/>
              <a:t>Lack C-w-values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5D349-9644-4A9C-AB74-AA0265191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432" y="1438"/>
            <a:ext cx="5886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EA7F2-01CE-429C-BE1A-2A6383F5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32F7C-B808-40E8-A776-3D0A3401D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MPFI</a:t>
            </a:r>
          </a:p>
          <a:p>
            <a:pPr lvl="1"/>
            <a:r>
              <a:rPr lang="en-US" dirty="0"/>
              <a:t>Comprehensive</a:t>
            </a:r>
          </a:p>
          <a:p>
            <a:pPr lvl="1"/>
            <a:r>
              <a:rPr lang="en-US" dirty="0"/>
              <a:t>More info</a:t>
            </a:r>
          </a:p>
          <a:p>
            <a:pPr lvl="4"/>
            <a:endParaRPr lang="en-US" dirty="0"/>
          </a:p>
          <a:p>
            <a:r>
              <a:rPr lang="en-US" dirty="0"/>
              <a:t>MindFlex</a:t>
            </a:r>
          </a:p>
          <a:p>
            <a:pPr lvl="1"/>
            <a:r>
              <a:rPr lang="en-US" dirty="0"/>
              <a:t>More clinical info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3BE3DF2-2E31-4840-8F72-404BBD937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0670" y="-176020"/>
            <a:ext cx="7520594" cy="7520594"/>
          </a:xfrm>
          <a:prstGeom prst="rect">
            <a:avLst/>
          </a:prstGeom>
          <a:effectLst>
            <a:outerShdw blurRad="63500" dist="76200" dir="2700000" algn="tl" rotWithShape="0">
              <a:prstClr val="black">
                <a:alpha val="9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9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560C-92D1-4906-922F-106C3738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701B-A094-4DBA-8890-98A3C145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825625"/>
            <a:ext cx="11401425" cy="4813300"/>
          </a:xfrm>
        </p:spPr>
        <p:txBody>
          <a:bodyPr/>
          <a:lstStyle/>
          <a:p>
            <a:r>
              <a:rPr lang="en-US" dirty="0"/>
              <a:t>AAQ-II</a:t>
            </a:r>
          </a:p>
          <a:p>
            <a:r>
              <a:rPr lang="en-US" dirty="0"/>
              <a:t>OESQ</a:t>
            </a:r>
          </a:p>
          <a:p>
            <a:r>
              <a:rPr lang="en-US" dirty="0"/>
              <a:t>CompACT</a:t>
            </a:r>
          </a:p>
          <a:p>
            <a:r>
              <a:rPr lang="en-US" dirty="0"/>
              <a:t>MPFI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759C22-AED8-4600-BFBD-E36A61F7A847}"/>
              </a:ext>
            </a:extLst>
          </p:cNvPr>
          <p:cNvGrpSpPr/>
          <p:nvPr/>
        </p:nvGrpSpPr>
        <p:grpSpPr>
          <a:xfrm>
            <a:off x="7918524" y="202008"/>
            <a:ext cx="4016026" cy="4435258"/>
            <a:chOff x="6136101" y="740228"/>
            <a:chExt cx="3889642" cy="4084436"/>
          </a:xfrm>
          <a:effectLst>
            <a:outerShdw blurRad="101600" dist="762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4C4C33-62CA-4B22-BE29-4770A711724B}"/>
                </a:ext>
              </a:extLst>
            </p:cNvPr>
            <p:cNvCxnSpPr>
              <a:stCxn id="15" idx="3"/>
              <a:endCxn id="15" idx="0"/>
            </p:cNvCxnSpPr>
            <p:nvPr/>
          </p:nvCxnSpPr>
          <p:spPr>
            <a:xfrm flipH="1" flipV="1">
              <a:off x="8080924" y="740228"/>
              <a:ext cx="1" cy="4084436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367F05-6BCF-46B7-B1CD-E0BDB2426FDE}"/>
                </a:ext>
              </a:extLst>
            </p:cNvPr>
            <p:cNvGrpSpPr/>
            <p:nvPr/>
          </p:nvGrpSpPr>
          <p:grpSpPr>
            <a:xfrm>
              <a:off x="6136101" y="740228"/>
              <a:ext cx="3889642" cy="4084435"/>
              <a:chOff x="6128656" y="740228"/>
              <a:chExt cx="3897087" cy="4071257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CA99CD9-79F4-4D19-AE04-B2579007F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8660" y="1664789"/>
                <a:ext cx="3897081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1906EF3-E6AE-41BF-BF98-1E0D2BDB8C79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>
                <a:off x="6128659" y="1664789"/>
                <a:ext cx="3897083" cy="222509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F204382-489D-4DFC-90E6-BE72FF825CF8}"/>
                  </a:ext>
                </a:extLst>
              </p:cNvPr>
              <p:cNvCxnSpPr>
                <a:cxnSpLocks/>
                <a:stCxn id="15" idx="0"/>
              </p:cNvCxnSpPr>
              <p:nvPr/>
            </p:nvCxnSpPr>
            <p:spPr>
              <a:xfrm>
                <a:off x="8077202" y="740228"/>
                <a:ext cx="1948538" cy="3149649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AD03914-345A-4A52-9040-174B9D6983EB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>
                <a:off x="6128658" y="1664789"/>
                <a:ext cx="1948544" cy="3146696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CC014A-2DC2-4094-BF17-5337802B19F8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 flipV="1">
                <a:off x="8077202" y="1664789"/>
                <a:ext cx="1948539" cy="3146696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2D7D06B-9E15-4C37-A11C-B8B7BD501FA2}"/>
                  </a:ext>
                </a:extLst>
              </p:cNvPr>
              <p:cNvGrpSpPr/>
              <p:nvPr/>
            </p:nvGrpSpPr>
            <p:grpSpPr>
              <a:xfrm>
                <a:off x="6128660" y="740228"/>
                <a:ext cx="3897083" cy="4071257"/>
                <a:chOff x="6128660" y="740228"/>
                <a:chExt cx="3897083" cy="4071257"/>
              </a:xfrm>
            </p:grpSpPr>
            <p:sp>
              <p:nvSpPr>
                <p:cNvPr id="15" name="Hexagon 14">
                  <a:extLst>
                    <a:ext uri="{FF2B5EF4-FFF2-40B4-BE49-F238E27FC236}">
                      <a16:creationId xmlns:a16="http://schemas.microsoft.com/office/drawing/2014/main" id="{D0421B26-BBF5-4ED2-928C-60A855DDBF63}"/>
                    </a:ext>
                  </a:extLst>
                </p:cNvPr>
                <p:cNvSpPr/>
                <p:nvPr/>
              </p:nvSpPr>
              <p:spPr>
                <a:xfrm rot="16200000">
                  <a:off x="6041573" y="827315"/>
                  <a:ext cx="4071257" cy="3897083"/>
                </a:xfrm>
                <a:prstGeom prst="hexagon">
                  <a:avLst/>
                </a:prstGeom>
                <a:noFill/>
                <a:ln w="3810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schemeClr val="bg1"/>
                    </a:solidFill>
                    <a:latin typeface="Maiandra DmBd GD" panose="020F0802020208030404" pitchFamily="34" charset="0"/>
                  </a:endParaRPr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DEB41CD-9127-4210-877D-1561765DE527}"/>
                    </a:ext>
                  </a:extLst>
                </p:cNvPr>
                <p:cNvCxnSpPr>
                  <a:cxnSpLocks/>
                  <a:stCxn id="15" idx="4"/>
                </p:cNvCxnSpPr>
                <p:nvPr/>
              </p:nvCxnSpPr>
              <p:spPr>
                <a:xfrm>
                  <a:off x="6128661" y="3889878"/>
                  <a:ext cx="3897080" cy="1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A9B3FDE-CA13-4742-BF0A-4FF0B33B22EE}"/>
                    </a:ext>
                  </a:extLst>
                </p:cNvPr>
                <p:cNvCxnSpPr>
                  <a:cxnSpLocks/>
                  <a:stCxn id="15" idx="4"/>
                </p:cNvCxnSpPr>
                <p:nvPr/>
              </p:nvCxnSpPr>
              <p:spPr>
                <a:xfrm flipV="1">
                  <a:off x="6128661" y="1664789"/>
                  <a:ext cx="3897080" cy="2225090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2A52426D-EBF7-4C1D-A9CD-1F88640781E7}"/>
                    </a:ext>
                  </a:extLst>
                </p:cNvPr>
                <p:cNvCxnSpPr>
                  <a:cxnSpLocks/>
                  <a:stCxn id="15" idx="4"/>
                  <a:endCxn id="15" idx="0"/>
                </p:cNvCxnSpPr>
                <p:nvPr/>
              </p:nvCxnSpPr>
              <p:spPr>
                <a:xfrm flipV="1">
                  <a:off x="6128661" y="740228"/>
                  <a:ext cx="1948541" cy="3149650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A68A8189-7DB2-4A31-8578-9687F5948C07}"/>
                    </a:ext>
                  </a:extLst>
                </p:cNvPr>
                <p:cNvSpPr/>
                <p:nvPr/>
              </p:nvSpPr>
              <p:spPr>
                <a:xfrm>
                  <a:off x="7267074" y="2009274"/>
                  <a:ext cx="1648326" cy="1431757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F7AD09"/>
                    </a:gs>
                    <a:gs pos="22000">
                      <a:srgbClr val="ECFE7E"/>
                    </a:gs>
                    <a:gs pos="84000">
                      <a:srgbClr val="FF53E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810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schemeClr val="bg1"/>
                    </a:solidFill>
                    <a:latin typeface="Maiandra DmBd GD" panose="020F0802020208030404" pitchFamily="34" charset="0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559D2A-CF17-43E2-8D10-85FB069F524F}"/>
                  </a:ext>
                </a:extLst>
              </p:cNvPr>
              <p:cNvSpPr txBox="1"/>
              <p:nvPr/>
            </p:nvSpPr>
            <p:spPr>
              <a:xfrm>
                <a:off x="6128656" y="2336771"/>
                <a:ext cx="3897079" cy="706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152400" dist="152400" dir="2700000" algn="tl" rotWithShape="0">
                        <a:schemeClr val="tx1">
                          <a:alpha val="80000"/>
                        </a:schemeClr>
                      </a:outerShdw>
                    </a:effectLst>
                    <a:latin typeface="Maiandra DmBd GD" panose="020F0802020208030404" pitchFamily="34" charset="0"/>
                    <a:cs typeface="Times New Roman" panose="02020603050405020304" pitchFamily="18" charset="0"/>
                  </a:rPr>
                  <a:t>Inflexibility 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9AFC00-54AE-4577-9BFE-55D3EB5535A4}"/>
              </a:ext>
            </a:extLst>
          </p:cNvPr>
          <p:cNvGrpSpPr/>
          <p:nvPr/>
        </p:nvGrpSpPr>
        <p:grpSpPr>
          <a:xfrm>
            <a:off x="4512598" y="2210022"/>
            <a:ext cx="4038466" cy="4435253"/>
            <a:chOff x="6114362" y="740228"/>
            <a:chExt cx="3911383" cy="4084436"/>
          </a:xfrm>
          <a:effectLst>
            <a:outerShdw blurRad="101600" dist="762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7F1DD6-5685-4E3E-9E2A-693FDBC04FCB}"/>
                </a:ext>
              </a:extLst>
            </p:cNvPr>
            <p:cNvCxnSpPr>
              <a:stCxn id="30" idx="3"/>
              <a:endCxn id="30" idx="0"/>
            </p:cNvCxnSpPr>
            <p:nvPr/>
          </p:nvCxnSpPr>
          <p:spPr>
            <a:xfrm flipH="1" flipV="1">
              <a:off x="8080924" y="740228"/>
              <a:ext cx="1" cy="4084436"/>
            </a:xfrm>
            <a:prstGeom prst="line">
              <a:avLst/>
            </a:prstGeom>
            <a:ln w="381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BC15117-EE37-4173-BD8E-87EF9F1FD88C}"/>
                </a:ext>
              </a:extLst>
            </p:cNvPr>
            <p:cNvGrpSpPr/>
            <p:nvPr/>
          </p:nvGrpSpPr>
          <p:grpSpPr>
            <a:xfrm>
              <a:off x="6114362" y="740228"/>
              <a:ext cx="3911383" cy="4084435"/>
              <a:chOff x="6106876" y="740228"/>
              <a:chExt cx="3918870" cy="4071257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65F83C7-EDD6-442B-950E-634C37274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8660" y="1664789"/>
                <a:ext cx="3897081" cy="0"/>
              </a:xfrm>
              <a:prstGeom prst="line">
                <a:avLst/>
              </a:prstGeom>
              <a:ln w="38100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22F9D99-6F3F-4468-B9EF-BE0D862357D9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6128659" y="1664789"/>
                <a:ext cx="3897083" cy="2225090"/>
              </a:xfrm>
              <a:prstGeom prst="line">
                <a:avLst/>
              </a:prstGeom>
              <a:ln w="38100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1EE59E9-A392-4DC7-BF37-B9B626851240}"/>
                  </a:ext>
                </a:extLst>
              </p:cNvPr>
              <p:cNvCxnSpPr>
                <a:cxnSpLocks/>
                <a:stCxn id="30" idx="0"/>
              </p:cNvCxnSpPr>
              <p:nvPr/>
            </p:nvCxnSpPr>
            <p:spPr>
              <a:xfrm>
                <a:off x="8077202" y="740228"/>
                <a:ext cx="1948538" cy="3149649"/>
              </a:xfrm>
              <a:prstGeom prst="line">
                <a:avLst/>
              </a:prstGeom>
              <a:ln w="38100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E7F0194-3476-4140-8076-681365FD926E}"/>
                  </a:ext>
                </a:extLst>
              </p:cNvPr>
              <p:cNvCxnSpPr>
                <a:cxnSpLocks/>
                <a:endCxn id="30" idx="3"/>
              </p:cNvCxnSpPr>
              <p:nvPr/>
            </p:nvCxnSpPr>
            <p:spPr>
              <a:xfrm>
                <a:off x="6128657" y="1664789"/>
                <a:ext cx="1948543" cy="3146696"/>
              </a:xfrm>
              <a:prstGeom prst="line">
                <a:avLst/>
              </a:prstGeom>
              <a:ln w="38100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0244237-F501-4F36-8553-583B367C85C8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 flipV="1">
                <a:off x="8077203" y="1664789"/>
                <a:ext cx="1948539" cy="3146696"/>
              </a:xfrm>
              <a:prstGeom prst="line">
                <a:avLst/>
              </a:prstGeom>
              <a:ln w="38100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ABD23E-D8FA-4960-9EBA-407699915E29}"/>
                  </a:ext>
                </a:extLst>
              </p:cNvPr>
              <p:cNvGrpSpPr/>
              <p:nvPr/>
            </p:nvGrpSpPr>
            <p:grpSpPr>
              <a:xfrm>
                <a:off x="6128661" y="740228"/>
                <a:ext cx="3897085" cy="4071257"/>
                <a:chOff x="6128661" y="740228"/>
                <a:chExt cx="3897085" cy="4071257"/>
              </a:xfrm>
            </p:grpSpPr>
            <p:sp>
              <p:nvSpPr>
                <p:cNvPr id="30" name="Hexagon 29">
                  <a:extLst>
                    <a:ext uri="{FF2B5EF4-FFF2-40B4-BE49-F238E27FC236}">
                      <a16:creationId xmlns:a16="http://schemas.microsoft.com/office/drawing/2014/main" id="{4304AE05-2032-4E49-BDD2-A2A25281CFC8}"/>
                    </a:ext>
                  </a:extLst>
                </p:cNvPr>
                <p:cNvSpPr/>
                <p:nvPr/>
              </p:nvSpPr>
              <p:spPr>
                <a:xfrm rot="16200000">
                  <a:off x="6041576" y="827315"/>
                  <a:ext cx="4071257" cy="3897083"/>
                </a:xfrm>
                <a:prstGeom prst="hexagon">
                  <a:avLst/>
                </a:prstGeom>
                <a:noFill/>
                <a:ln w="38100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schemeClr val="bg1"/>
                    </a:solidFill>
                    <a:latin typeface="Maiandra DmBd GD" panose="020F0802020208030404" pitchFamily="34" charset="0"/>
                  </a:endParaRP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68619E0-D28D-4F96-993A-F458F7148B02}"/>
                    </a:ext>
                  </a:extLst>
                </p:cNvPr>
                <p:cNvCxnSpPr>
                  <a:cxnSpLocks/>
                  <a:stCxn id="30" idx="4"/>
                </p:cNvCxnSpPr>
                <p:nvPr/>
              </p:nvCxnSpPr>
              <p:spPr>
                <a:xfrm>
                  <a:off x="6128662" y="3889878"/>
                  <a:ext cx="3897079" cy="1"/>
                </a:xfrm>
                <a:prstGeom prst="line">
                  <a:avLst/>
                </a:prstGeom>
                <a:ln w="38100">
                  <a:solidFill>
                    <a:srgbClr val="00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6A2EED4-AFE8-4D90-BF98-47B04970121F}"/>
                    </a:ext>
                  </a:extLst>
                </p:cNvPr>
                <p:cNvCxnSpPr>
                  <a:cxnSpLocks/>
                  <a:stCxn id="30" idx="4"/>
                </p:cNvCxnSpPr>
                <p:nvPr/>
              </p:nvCxnSpPr>
              <p:spPr>
                <a:xfrm flipV="1">
                  <a:off x="6128662" y="1664789"/>
                  <a:ext cx="3897079" cy="2225090"/>
                </a:xfrm>
                <a:prstGeom prst="line">
                  <a:avLst/>
                </a:prstGeom>
                <a:ln w="38100">
                  <a:solidFill>
                    <a:srgbClr val="00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D27DE9E-EC0D-42BC-BD79-F3300EF4B97C}"/>
                    </a:ext>
                  </a:extLst>
                </p:cNvPr>
                <p:cNvCxnSpPr>
                  <a:cxnSpLocks/>
                  <a:stCxn id="30" idx="4"/>
                  <a:endCxn id="30" idx="0"/>
                </p:cNvCxnSpPr>
                <p:nvPr/>
              </p:nvCxnSpPr>
              <p:spPr>
                <a:xfrm flipV="1">
                  <a:off x="6128661" y="740228"/>
                  <a:ext cx="1948541" cy="3149650"/>
                </a:xfrm>
                <a:prstGeom prst="line">
                  <a:avLst/>
                </a:prstGeom>
                <a:ln w="38100">
                  <a:solidFill>
                    <a:srgbClr val="00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9FBA464E-AFB5-4B4A-9233-FEE95CC25F12}"/>
                    </a:ext>
                  </a:extLst>
                </p:cNvPr>
                <p:cNvSpPr/>
                <p:nvPr/>
              </p:nvSpPr>
              <p:spPr>
                <a:xfrm>
                  <a:off x="7267074" y="2009274"/>
                  <a:ext cx="1648326" cy="14317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/>
                    </a:gs>
                    <a:gs pos="45000">
                      <a:srgbClr val="00B0F0"/>
                    </a:gs>
                    <a:gs pos="82000">
                      <a:srgbClr val="98FE9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8100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schemeClr val="bg1"/>
                    </a:solidFill>
                    <a:latin typeface="Maiandra DmBd GD" panose="020F0802020208030404" pitchFamily="34" charset="0"/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943840-3B06-4245-B3F6-8A2A39AD9E62}"/>
                  </a:ext>
                </a:extLst>
              </p:cNvPr>
              <p:cNvSpPr txBox="1"/>
              <p:nvPr/>
            </p:nvSpPr>
            <p:spPr>
              <a:xfrm>
                <a:off x="6106876" y="2363630"/>
                <a:ext cx="3883048" cy="706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152400" dist="152400" dir="2700000" algn="tl" rotWithShape="0">
                        <a:schemeClr val="tx1">
                          <a:alpha val="80000"/>
                        </a:schemeClr>
                      </a:outerShdw>
                    </a:effectLst>
                    <a:latin typeface="Maiandra DmBd GD" panose="020F0802020208030404" pitchFamily="34" charset="0"/>
                    <a:cs typeface="Times New Roman" panose="02020603050405020304" pitchFamily="18" charset="0"/>
                  </a:rPr>
                  <a:t>Flexibility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23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881D-718D-422A-8AB6-946A848D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Thank You!</a:t>
            </a:r>
          </a:p>
        </p:txBody>
      </p:sp>
      <p:pic>
        <p:nvPicPr>
          <p:cNvPr id="1026" name="Picture 2" descr="Image may contain: 1 person, smiling, indoor">
            <a:extLst>
              <a:ext uri="{FF2B5EF4-FFF2-40B4-BE49-F238E27FC236}">
                <a16:creationId xmlns:a16="http://schemas.microsoft.com/office/drawing/2014/main" id="{5D431FCB-838C-4E17-96C1-C8EE441A8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r="19308" b="38449"/>
          <a:stretch/>
        </p:blipFill>
        <p:spPr bwMode="auto">
          <a:xfrm>
            <a:off x="457582" y="1903562"/>
            <a:ext cx="4091414" cy="3956650"/>
          </a:xfrm>
          <a:prstGeom prst="rect">
            <a:avLst/>
          </a:prstGeom>
          <a:noFill/>
          <a:effectLst>
            <a:outerShdw blurRad="177800" dist="1524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67EDD87A-BC13-4345-9908-701CF35BD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2000"/>
                    </a14:imgEffect>
                    <a14:imgEffect>
                      <a14:brightnessContrast bright="24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32" b="14638"/>
          <a:stretch/>
        </p:blipFill>
        <p:spPr bwMode="auto">
          <a:xfrm>
            <a:off x="4794313" y="1903562"/>
            <a:ext cx="6876551" cy="3956650"/>
          </a:xfrm>
          <a:prstGeom prst="rect">
            <a:avLst/>
          </a:prstGeom>
          <a:noFill/>
          <a:effectLst>
            <a:outerShdw blurRad="177800" dist="1524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560C-92D1-4906-922F-106C3738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701B-A094-4DBA-8890-98A3C1459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AAQ-II 		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	Inflexibility</a:t>
            </a:r>
          </a:p>
          <a:p>
            <a:r>
              <a:rPr lang="en-US" dirty="0"/>
              <a:t>OESQ 			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	Inflexibility</a:t>
            </a:r>
          </a:p>
          <a:p>
            <a:r>
              <a:rPr lang="en-US" dirty="0">
                <a:solidFill>
                  <a:srgbClr val="ADC3F2"/>
                </a:solidFill>
              </a:rPr>
              <a:t>CompACT		</a:t>
            </a:r>
          </a:p>
          <a:p>
            <a:r>
              <a:rPr lang="en-US" dirty="0">
                <a:solidFill>
                  <a:srgbClr val="ADC3F2"/>
                </a:solidFill>
              </a:rPr>
              <a:t>MPFI</a:t>
            </a:r>
          </a:p>
        </p:txBody>
      </p:sp>
    </p:spTree>
    <p:extLst>
      <p:ext uri="{BB962C8B-B14F-4D97-AF65-F5344CB8AC3E}">
        <p14:creationId xmlns:p14="http://schemas.microsoft.com/office/powerpoint/2010/main" val="1379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560C-92D1-4906-922F-106C3738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701B-A094-4DBA-8890-98A3C145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825625"/>
            <a:ext cx="11615648" cy="48133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DC3F2"/>
                </a:solidFill>
              </a:rPr>
              <a:t>AAQ-II 		</a:t>
            </a:r>
            <a:r>
              <a:rPr lang="en-US" dirty="0">
                <a:solidFill>
                  <a:srgbClr val="ADC3F2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ADC3F2"/>
                </a:solidFill>
              </a:rPr>
              <a:t>	Inflexibility</a:t>
            </a:r>
          </a:p>
          <a:p>
            <a:r>
              <a:rPr lang="en-US" dirty="0">
                <a:solidFill>
                  <a:srgbClr val="ADC3F2"/>
                </a:solidFill>
              </a:rPr>
              <a:t>OESQ 			</a:t>
            </a:r>
            <a:r>
              <a:rPr lang="en-US" dirty="0">
                <a:solidFill>
                  <a:srgbClr val="ADC3F2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ADC3F2"/>
                </a:solidFill>
              </a:rPr>
              <a:t>	Inflexibility</a:t>
            </a:r>
          </a:p>
          <a:p>
            <a:r>
              <a:rPr lang="en-US" dirty="0">
                <a:solidFill>
                  <a:srgbClr val="FFDDFF"/>
                </a:solidFill>
              </a:rPr>
              <a:t>CompACT		</a:t>
            </a:r>
            <a:r>
              <a:rPr lang="en-US" dirty="0">
                <a:solidFill>
                  <a:srgbClr val="FFDDFF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FFDDFF"/>
                </a:solidFill>
              </a:rPr>
              <a:t>	3 facets</a:t>
            </a:r>
          </a:p>
          <a:p>
            <a:r>
              <a:rPr lang="en-US" dirty="0"/>
              <a:t>MPFI 			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	12 facets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	FLEX &amp; INFLEX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92869-F75A-418A-9B2B-CB77304E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6036D-9F1D-4803-92EF-C4CF08CE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Quantitative data</a:t>
            </a:r>
          </a:p>
          <a:p>
            <a:pPr lvl="1"/>
            <a:r>
              <a:rPr lang="en-US" dirty="0"/>
              <a:t>2,835 respondents</a:t>
            </a:r>
          </a:p>
          <a:p>
            <a:pPr lvl="3"/>
            <a:endParaRPr lang="en-US" dirty="0"/>
          </a:p>
          <a:p>
            <a:r>
              <a:rPr lang="en-US" dirty="0"/>
              <a:t>Qualitative data</a:t>
            </a:r>
          </a:p>
          <a:p>
            <a:pPr lvl="1"/>
            <a:r>
              <a:rPr lang="en-US" dirty="0"/>
              <a:t>Case study </a:t>
            </a:r>
          </a:p>
        </p:txBody>
      </p:sp>
    </p:spTree>
    <p:extLst>
      <p:ext uri="{BB962C8B-B14F-4D97-AF65-F5344CB8AC3E}">
        <p14:creationId xmlns:p14="http://schemas.microsoft.com/office/powerpoint/2010/main" val="10172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EFBB-B660-443C-AF43-8E1BB0CB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83180-2B5C-4F9D-88AB-E2757EC08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measures</a:t>
            </a:r>
          </a:p>
          <a:p>
            <a:pPr lvl="5"/>
            <a:endParaRPr lang="en-US" dirty="0"/>
          </a:p>
          <a:p>
            <a:r>
              <a:rPr lang="en-US" dirty="0"/>
              <a:t>Outcomes</a:t>
            </a:r>
          </a:p>
          <a:p>
            <a:pPr lvl="1"/>
            <a:r>
              <a:rPr lang="en-US" dirty="0"/>
              <a:t>Depressive symptoms </a:t>
            </a:r>
            <a:r>
              <a:rPr lang="en-US" dirty="0">
                <a:solidFill>
                  <a:srgbClr val="ADC3F2"/>
                </a:solidFill>
              </a:rPr>
              <a:t>(PHQ-9)</a:t>
            </a:r>
          </a:p>
          <a:p>
            <a:pPr lvl="1"/>
            <a:r>
              <a:rPr lang="en-US" dirty="0"/>
              <a:t>Life satisfaction </a:t>
            </a:r>
            <a:r>
              <a:rPr lang="en-US" dirty="0">
                <a:solidFill>
                  <a:srgbClr val="ADC3F2"/>
                </a:solidFill>
              </a:rPr>
              <a:t>(SWLS)</a:t>
            </a:r>
          </a:p>
          <a:p>
            <a:pPr lvl="1"/>
            <a:r>
              <a:rPr lang="en-US" dirty="0"/>
              <a:t>Quality of life </a:t>
            </a:r>
            <a:r>
              <a:rPr lang="en-US" dirty="0">
                <a:solidFill>
                  <a:srgbClr val="ADC3F2"/>
                </a:solidFill>
              </a:rPr>
              <a:t>(QOL)</a:t>
            </a:r>
          </a:p>
        </p:txBody>
      </p:sp>
    </p:spTree>
    <p:extLst>
      <p:ext uri="{BB962C8B-B14F-4D97-AF65-F5344CB8AC3E}">
        <p14:creationId xmlns:p14="http://schemas.microsoft.com/office/powerpoint/2010/main" val="5736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E43C-BD90-49AE-900F-D944A897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7F07-4F1E-49E1-96CB-2B958318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step</a:t>
            </a:r>
          </a:p>
          <a:p>
            <a:pPr lvl="1"/>
            <a:r>
              <a:rPr lang="en-US" dirty="0"/>
              <a:t>AAQ-II</a:t>
            </a:r>
          </a:p>
          <a:p>
            <a:pPr lvl="1"/>
            <a:endParaRPr lang="en-US" dirty="0"/>
          </a:p>
          <a:p>
            <a:r>
              <a:rPr lang="en-US" dirty="0"/>
              <a:t>Second step</a:t>
            </a:r>
          </a:p>
          <a:p>
            <a:pPr lvl="1"/>
            <a:r>
              <a:rPr lang="en-US" dirty="0"/>
              <a:t>One newer scale</a:t>
            </a:r>
          </a:p>
        </p:txBody>
      </p:sp>
    </p:spTree>
    <p:extLst>
      <p:ext uri="{BB962C8B-B14F-4D97-AF65-F5344CB8AC3E}">
        <p14:creationId xmlns:p14="http://schemas.microsoft.com/office/powerpoint/2010/main" val="20663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B1BEEE-C7A4-4970-AB20-572CE5596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0" y="110104"/>
            <a:ext cx="11858173" cy="66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E43C-BD90-49AE-900F-D944A897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7F07-4F1E-49E1-96CB-2B958318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step</a:t>
            </a:r>
          </a:p>
          <a:p>
            <a:pPr lvl="1"/>
            <a:r>
              <a:rPr lang="en-US" dirty="0"/>
              <a:t>MPFI 12 subscales</a:t>
            </a:r>
          </a:p>
          <a:p>
            <a:pPr lvl="1"/>
            <a:endParaRPr lang="en-US" dirty="0"/>
          </a:p>
          <a:p>
            <a:r>
              <a:rPr lang="en-US" dirty="0"/>
              <a:t>Second step</a:t>
            </a:r>
          </a:p>
          <a:p>
            <a:pPr lvl="1"/>
            <a:r>
              <a:rPr lang="en-US" dirty="0"/>
              <a:t>One other scale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183</Words>
  <Application>Microsoft Office PowerPoint</Application>
  <PresentationFormat>Widescreen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Maiandra Blk GD</vt:lpstr>
      <vt:lpstr>Maiandra DmBd GD</vt:lpstr>
      <vt:lpstr>Office Theme</vt:lpstr>
      <vt:lpstr>A beginners guide to ACT process measures</vt:lpstr>
      <vt:lpstr>Process Scales</vt:lpstr>
      <vt:lpstr>Process Scales</vt:lpstr>
      <vt:lpstr>Process Scales</vt:lpstr>
      <vt:lpstr>Evaluating scales</vt:lpstr>
      <vt:lpstr>Quantitative study</vt:lpstr>
      <vt:lpstr>Predicting outcomes</vt:lpstr>
      <vt:lpstr>PowerPoint Presentation</vt:lpstr>
      <vt:lpstr>Predicting outcomes</vt:lpstr>
      <vt:lpstr>PowerPoint Presentation</vt:lpstr>
      <vt:lpstr>Additional findings</vt:lpstr>
      <vt:lpstr>MindFlex Assessments</vt:lpstr>
      <vt:lpstr>MindFlex</vt:lpstr>
      <vt:lpstr>Case study</vt:lpstr>
      <vt:lpstr>AAQ-II Profile</vt:lpstr>
      <vt:lpstr>CompACT</vt:lpstr>
      <vt:lpstr>MindFlex</vt:lpstr>
      <vt:lpstr>MindFlex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</dc:title>
  <dc:creator>Ron Rogge</dc:creator>
  <cp:lastModifiedBy>R Z</cp:lastModifiedBy>
  <cp:revision>43</cp:revision>
  <dcterms:created xsi:type="dcterms:W3CDTF">2019-06-19T11:41:15Z</dcterms:created>
  <dcterms:modified xsi:type="dcterms:W3CDTF">2019-07-05T23:35:00Z</dcterms:modified>
</cp:coreProperties>
</file>